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648450" cy="9850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FC469-1754-4120-A652-D6E960DB850C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2118E-A147-4FF8-82BC-A8CBBBE9286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9F1D2-7F5E-43BC-B000-7B2DAE94DAC9}" type="datetimeFigureOut">
              <a:rPr lang="en-US" smtClean="0"/>
              <a:t>7/5/2011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590C6-F672-4816-AD9D-736D260142B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en-AU" dirty="0" smtClean="0"/>
              <a:t>User documentation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557986" cy="278608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AU" dirty="0" smtClean="0"/>
              <a:t>Content and types of onscreen user documentation</a:t>
            </a:r>
          </a:p>
          <a:p>
            <a:pPr algn="l">
              <a:buFont typeface="Arial" pitchFamily="34" charset="0"/>
              <a:buChar char="•"/>
            </a:pPr>
            <a:r>
              <a:rPr lang="en-AU" dirty="0" smtClean="0"/>
              <a:t>Functions, techniques &amp; procedures for creating onscreen user documentation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Onscreen user documentation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Is information to provide guidance to users, and is designed to be viewed on the screen of a computer or other electronic device.</a:t>
            </a:r>
          </a:p>
          <a:p>
            <a:r>
              <a:rPr lang="en-AU" dirty="0" smtClean="0"/>
              <a:t>Onscreen user documentation performs these functions:</a:t>
            </a:r>
          </a:p>
          <a:p>
            <a:pPr lvl="1"/>
            <a:r>
              <a:rPr lang="en-AU" dirty="0" smtClean="0"/>
              <a:t>User relies on it for instructions on accessing &amp; using features of new programs or devices</a:t>
            </a:r>
          </a:p>
          <a:p>
            <a:pPr lvl="1"/>
            <a:r>
              <a:rPr lang="en-AU" dirty="0" smtClean="0"/>
              <a:t>User in a workplace refers to in-house onscreen documentation on company procedures, etc</a:t>
            </a:r>
          </a:p>
          <a:p>
            <a:pPr lvl="1"/>
            <a:r>
              <a:rPr lang="en-AU" dirty="0" smtClean="0"/>
              <a:t>If a problem occurs whilst using a product a user may refer to a help file.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Types of onscreen user documentation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AU" dirty="0"/>
              <a:t>User guides and instruction </a:t>
            </a:r>
            <a:r>
              <a:rPr lang="en-AU" dirty="0" smtClean="0"/>
              <a:t>manuals</a:t>
            </a:r>
          </a:p>
          <a:p>
            <a:pPr marL="914400" lvl="1" indent="-514350"/>
            <a:r>
              <a:rPr lang="en-AU" dirty="0" smtClean="0"/>
              <a:t>Standard guides provided on CD or DVD</a:t>
            </a:r>
          </a:p>
          <a:p>
            <a:pPr marL="914400" lvl="1" indent="-514350"/>
            <a:r>
              <a:rPr lang="en-AU" dirty="0" smtClean="0"/>
              <a:t>Purpose is to inform and instruct user re characteristics, capabilities etc of hardware or software</a:t>
            </a:r>
          </a:p>
          <a:p>
            <a:pPr marL="914400" lvl="1" indent="-514350"/>
            <a:r>
              <a:rPr lang="en-AU" dirty="0" smtClean="0"/>
              <a:t>Popular formats include PDF and hypertext; both support text &amp; graphics, small in file size and accessed on various platforms</a:t>
            </a:r>
          </a:p>
          <a:p>
            <a:pPr marL="914400" lvl="1" indent="-514350"/>
            <a:r>
              <a:rPr lang="en-AU" dirty="0" smtClean="0"/>
              <a:t>Third party user guides, published in addition to manufacturer’s own user guide.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Types of onscreen user documentation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564357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lain" startAt="2"/>
            </a:pPr>
            <a:r>
              <a:rPr lang="en-AU" dirty="0" smtClean="0"/>
              <a:t>Quick start guides</a:t>
            </a:r>
          </a:p>
          <a:p>
            <a:pPr marL="914400" lvl="1" indent="-514350"/>
            <a:r>
              <a:rPr lang="en-AU" dirty="0" smtClean="0"/>
              <a:t>For 1</a:t>
            </a:r>
            <a:r>
              <a:rPr lang="en-AU" baseline="30000" dirty="0" smtClean="0"/>
              <a:t>st</a:t>
            </a:r>
            <a:r>
              <a:rPr lang="en-AU" dirty="0" smtClean="0"/>
              <a:t> time or inexperienced users</a:t>
            </a:r>
          </a:p>
          <a:p>
            <a:pPr marL="914400" lvl="1" indent="-514350"/>
            <a:r>
              <a:rPr lang="en-AU" dirty="0" smtClean="0"/>
              <a:t>Brief, simple instructions</a:t>
            </a:r>
          </a:p>
          <a:p>
            <a:pPr marL="914400" lvl="1" indent="-514350"/>
            <a:r>
              <a:rPr lang="en-AU" dirty="0" smtClean="0"/>
              <a:t>Usually brief text or hypertext instructions with screen shots</a:t>
            </a:r>
          </a:p>
          <a:p>
            <a:pPr marL="914400" lvl="1" indent="-514350"/>
            <a:r>
              <a:rPr lang="en-AU" dirty="0" smtClean="0"/>
              <a:t>Animation, video or sound files may also be included</a:t>
            </a:r>
          </a:p>
          <a:p>
            <a:pPr marL="914400" lvl="1" indent="-514350"/>
            <a:r>
              <a:rPr lang="en-AU" dirty="0" smtClean="0"/>
              <a:t>Usually a link to further information or tutorials</a:t>
            </a:r>
          </a:p>
          <a:p>
            <a:pPr marL="514350" indent="-514350">
              <a:buAutoNum type="arabicPlain" startAt="2"/>
            </a:pPr>
            <a:r>
              <a:rPr lang="en-AU" dirty="0" smtClean="0"/>
              <a:t>In-house user documentation</a:t>
            </a:r>
          </a:p>
          <a:p>
            <a:pPr marL="914400" lvl="1" indent="-514350"/>
            <a:r>
              <a:rPr lang="en-AU" dirty="0" smtClean="0"/>
              <a:t>User guides &amp; instruction manuals enable employees or clients to use an information system</a:t>
            </a:r>
          </a:p>
          <a:p>
            <a:pPr marL="914400" lvl="1" indent="-514350"/>
            <a:r>
              <a:rPr lang="en-AU" dirty="0" smtClean="0"/>
              <a:t>May include in-house protocols</a:t>
            </a:r>
          </a:p>
          <a:p>
            <a:pPr marL="914400" lvl="1" indent="-514350"/>
            <a:r>
              <a:rPr lang="en-AU" dirty="0" smtClean="0"/>
              <a:t>May be PDF or hypertext</a:t>
            </a:r>
          </a:p>
          <a:p>
            <a:pPr marL="514350" indent="-514350">
              <a:buAutoNum type="arabicPlain" startAt="2"/>
            </a:pPr>
            <a:r>
              <a:rPr lang="en-AU" dirty="0" smtClean="0"/>
              <a:t>Read me files</a:t>
            </a:r>
          </a:p>
          <a:p>
            <a:pPr marL="914400" lvl="1" indent="-514350"/>
            <a:r>
              <a:rPr lang="en-AU" dirty="0" smtClean="0"/>
              <a:t>Provided with hardware and software products</a:t>
            </a:r>
          </a:p>
          <a:p>
            <a:pPr marL="914400" lvl="1" indent="-514350"/>
            <a:r>
              <a:rPr lang="en-AU" dirty="0" smtClean="0"/>
              <a:t>Contain important information such as system requirements, troubleshooting strategies, details on how to access product updates</a:t>
            </a:r>
          </a:p>
          <a:p>
            <a:pPr marL="914400" lvl="1" indent="-514350"/>
            <a:r>
              <a:rPr lang="en-AU" dirty="0" smtClean="0"/>
              <a:t>Late breaking news about a product</a:t>
            </a:r>
          </a:p>
          <a:p>
            <a:pPr marL="914400" lvl="1" indent="-514350"/>
            <a:r>
              <a:rPr lang="en-AU" dirty="0" smtClean="0"/>
              <a:t>Traditionally been text files; now often hypertext</a:t>
            </a:r>
          </a:p>
          <a:p>
            <a:pPr marL="914400" lvl="1" indent="-514350"/>
            <a:r>
              <a:rPr lang="en-AU" dirty="0" smtClean="0"/>
              <a:t>Usually read onscreen</a:t>
            </a:r>
          </a:p>
          <a:p>
            <a:pPr marL="914400" lvl="1" indent="-514350"/>
            <a:endParaRPr lang="en-A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Types of onscreen user documentation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5572164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lain" startAt="5"/>
            </a:pPr>
            <a:r>
              <a:rPr lang="en-AU" dirty="0" smtClean="0"/>
              <a:t>Tutorials</a:t>
            </a:r>
          </a:p>
          <a:p>
            <a:pPr marL="914400" lvl="1" indent="-514350"/>
            <a:r>
              <a:rPr lang="en-AU" dirty="0" smtClean="0"/>
              <a:t>Step-by-step instructions for using features and functions of software or hardware device</a:t>
            </a:r>
          </a:p>
          <a:p>
            <a:pPr marL="914400" lvl="1" indent="-514350"/>
            <a:r>
              <a:rPr lang="en-AU" dirty="0" smtClean="0"/>
              <a:t>Include text and graphics as screen shots in PDF or hypertext</a:t>
            </a:r>
          </a:p>
          <a:p>
            <a:pPr marL="914400" lvl="1" indent="-514350"/>
            <a:r>
              <a:rPr lang="en-AU" dirty="0" smtClean="0"/>
              <a:t>Can be series of multimedia files</a:t>
            </a:r>
          </a:p>
          <a:p>
            <a:pPr marL="914400" lvl="1" indent="-514350"/>
            <a:r>
              <a:rPr lang="en-AU" dirty="0" smtClean="0"/>
              <a:t>Accessed from a menu choice or icon or provided on CD or DVD or downloadable</a:t>
            </a:r>
          </a:p>
          <a:p>
            <a:pPr marL="914400" lvl="1" indent="-514350"/>
            <a:r>
              <a:rPr lang="en-AU" dirty="0" smtClean="0"/>
              <a:t>Third party provide them as well as free tutorial files</a:t>
            </a:r>
          </a:p>
          <a:p>
            <a:pPr marL="514350" indent="-514350">
              <a:buAutoNum type="arabicPlain" startAt="6"/>
            </a:pPr>
            <a:r>
              <a:rPr lang="en-AU" dirty="0" smtClean="0"/>
              <a:t>Help files</a:t>
            </a:r>
          </a:p>
          <a:p>
            <a:pPr marL="914400" lvl="1" indent="-514350"/>
            <a:r>
              <a:rPr lang="en-AU" dirty="0" smtClean="0"/>
              <a:t>Searchable information about the features and functions of a software application or device</a:t>
            </a:r>
          </a:p>
          <a:p>
            <a:pPr marL="914400" lvl="1" indent="-514350"/>
            <a:r>
              <a:rPr lang="en-AU" dirty="0" smtClean="0"/>
              <a:t>Searchable by content or an alphabetical index</a:t>
            </a:r>
          </a:p>
          <a:p>
            <a:pPr marL="914400" lvl="1" indent="-514350"/>
            <a:r>
              <a:rPr lang="en-AU" dirty="0" smtClean="0"/>
              <a:t>Don’t usually contain detailed technical information</a:t>
            </a:r>
          </a:p>
          <a:p>
            <a:pPr marL="914400" lvl="1" indent="-514350"/>
            <a:r>
              <a:rPr lang="en-AU" dirty="0" smtClean="0"/>
              <a:t>Content-sensitive help, responds to the current content that the user is accessing; assists user with common tasks</a:t>
            </a:r>
          </a:p>
          <a:p>
            <a:pPr marL="914400" lvl="1" indent="-514350"/>
            <a:r>
              <a:rPr lang="en-AU" dirty="0" smtClean="0"/>
              <a:t>Utility program, </a:t>
            </a:r>
            <a:r>
              <a:rPr lang="en-AU" dirty="0" err="1" smtClean="0"/>
              <a:t>eg</a:t>
            </a:r>
            <a:r>
              <a:rPr lang="en-AU" dirty="0" smtClean="0"/>
              <a:t>. windows help viewer enables the viewing of help files</a:t>
            </a:r>
          </a:p>
          <a:p>
            <a:pPr marL="514350" indent="-514350">
              <a:buAutoNum type="arabicPlain" startAt="6"/>
            </a:pPr>
            <a:endParaRPr lang="en-A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Types of onscreen user documentation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557216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AU" dirty="0" smtClean="0"/>
              <a:t>7	Web support</a:t>
            </a:r>
          </a:p>
          <a:p>
            <a:pPr marL="914400" lvl="1" indent="-514350"/>
            <a:r>
              <a:rPr lang="en-AU" dirty="0" smtClean="0"/>
              <a:t>Directly available from a manufacturer’s website; include FAQs, knowledge base, troubleshooting and how to upgrade the product, including patches</a:t>
            </a:r>
          </a:p>
          <a:p>
            <a:pPr marL="914400" lvl="1" indent="-514350"/>
            <a:r>
              <a:rPr lang="en-AU" dirty="0" smtClean="0"/>
              <a:t>Community or forum-based websites also support some hardware &amp; software products.</a:t>
            </a:r>
          </a:p>
          <a:p>
            <a:pPr marL="914400" lvl="1" indent="-514350"/>
            <a:r>
              <a:rPr lang="en-AU" dirty="0" smtClean="0"/>
              <a:t>Blogs also offer a form of onscreen support</a:t>
            </a:r>
          </a:p>
          <a:p>
            <a:pPr marL="514350" indent="-514350">
              <a:buAutoNum type="arabicPlain" startAt="8"/>
            </a:pPr>
            <a:r>
              <a:rPr lang="en-AU" dirty="0" smtClean="0"/>
              <a:t>Tool tips &amp; hint boxes</a:t>
            </a:r>
          </a:p>
          <a:p>
            <a:pPr marL="914400" lvl="1" indent="-514350"/>
            <a:r>
              <a:rPr lang="en-AU" dirty="0" smtClean="0"/>
              <a:t>Tool tips, holding the cursor over an icon</a:t>
            </a:r>
          </a:p>
          <a:p>
            <a:pPr marL="914400" lvl="1" indent="-514350"/>
            <a:r>
              <a:rPr lang="en-AU" dirty="0" smtClean="0"/>
              <a:t>Hint box, clicking on an icon may open a hint box; a form of content-sensitive help.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412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User documentation</vt:lpstr>
      <vt:lpstr>Onscreen user documentation</vt:lpstr>
      <vt:lpstr>Types of onscreen user documentation</vt:lpstr>
      <vt:lpstr>Types of onscreen user documentation</vt:lpstr>
      <vt:lpstr>Types of onscreen user documentation</vt:lpstr>
      <vt:lpstr>Types of onscreen user documentation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documentation</dc:title>
  <dc:creator>01421606</dc:creator>
  <cp:lastModifiedBy>01421606</cp:lastModifiedBy>
  <cp:revision>8</cp:revision>
  <dcterms:created xsi:type="dcterms:W3CDTF">2011-07-05T01:37:11Z</dcterms:created>
  <dcterms:modified xsi:type="dcterms:W3CDTF">2011-07-05T02:31:13Z</dcterms:modified>
</cp:coreProperties>
</file>